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8"/>
  </p:notesMasterIdLst>
  <p:sldIdLst>
    <p:sldId id="859" r:id="rId3"/>
    <p:sldId id="1238" r:id="rId4"/>
    <p:sldId id="1242" r:id="rId5"/>
    <p:sldId id="1284" r:id="rId6"/>
    <p:sldId id="1285" r:id="rId7"/>
    <p:sldId id="1287" r:id="rId8"/>
    <p:sldId id="1286" r:id="rId9"/>
    <p:sldId id="1291" r:id="rId10"/>
    <p:sldId id="1292" r:id="rId11"/>
    <p:sldId id="1288" r:id="rId12"/>
    <p:sldId id="1289" r:id="rId13"/>
    <p:sldId id="1293" r:id="rId14"/>
    <p:sldId id="1290" r:id="rId15"/>
    <p:sldId id="1249" r:id="rId16"/>
    <p:sldId id="1250" r:id="rId17"/>
    <p:sldId id="1252" r:id="rId18"/>
    <p:sldId id="1297" r:id="rId19"/>
    <p:sldId id="1298" r:id="rId20"/>
    <p:sldId id="1294" r:id="rId21"/>
    <p:sldId id="1299" r:id="rId22"/>
    <p:sldId id="1300" r:id="rId23"/>
    <p:sldId id="1295" r:id="rId24"/>
    <p:sldId id="1303" r:id="rId25"/>
    <p:sldId id="1296" r:id="rId26"/>
    <p:sldId id="1254" r:id="rId27"/>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1" userDrawn="1">
          <p15:clr>
            <a:srgbClr val="A4A3A4"/>
          </p15:clr>
        </p15:guide>
        <p15:guide id="2" pos="383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00AEEF"/>
    <a:srgbClr val="F38928"/>
    <a:srgbClr val="FBC9BC"/>
    <a:srgbClr val="FEE2D1"/>
    <a:srgbClr val="F36821"/>
    <a:srgbClr val="D3ECE9"/>
    <a:srgbClr val="E6E1EF"/>
    <a:srgbClr val="FF0000"/>
    <a:srgbClr val="8DC3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24" autoAdjust="0"/>
    <p:restoredTop sz="94606" autoAdjust="0"/>
  </p:normalViewPr>
  <p:slideViewPr>
    <p:cSldViewPr showGuides="1">
      <p:cViewPr varScale="1">
        <p:scale>
          <a:sx n="111" d="100"/>
          <a:sy n="111" d="100"/>
        </p:scale>
        <p:origin x="738" y="120"/>
      </p:cViewPr>
      <p:guideLst>
        <p:guide orient="horz" pos="2161"/>
        <p:guide pos="383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1"/>
        <p:guide pos="2154"/>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 Target="slides/slide1.xml"/><Relationship Id="rId29" Type="http://schemas.openxmlformats.org/officeDocument/2006/relationships/presProps" Target="presProps.xml"/><Relationship Id="rId28" Type="http://schemas.openxmlformats.org/officeDocument/2006/relationships/notesMaster" Target="notesMasters/notesMaster1.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583038" y="-27384"/>
            <a:ext cx="7344816"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实验班提优训练</a:t>
            </a:r>
            <a:r>
              <a:rPr lang="zh-CN" altLang="en-US" sz="2000" baseline="0" smtClean="0">
                <a:solidFill>
                  <a:prstClr val="black"/>
                </a:solidFill>
                <a:latin typeface="楷体" panose="02010609060101010101" pitchFamily="49" charset="-122"/>
                <a:ea typeface="楷体" panose="02010609060101010101" pitchFamily="49" charset="-122"/>
              </a:rPr>
              <a:t> 高中化学 选择性必修</a:t>
            </a:r>
            <a:r>
              <a:rPr lang="en-US" altLang="zh-CN" sz="2000" baseline="0" smtClean="0">
                <a:solidFill>
                  <a:prstClr val="black"/>
                </a:solidFill>
                <a:latin typeface="楷体" panose="02010609060101010101" pitchFamily="49" charset="-122"/>
                <a:ea typeface="楷体" panose="02010609060101010101" pitchFamily="49" charset="-122"/>
              </a:rPr>
              <a:t>3</a:t>
            </a:r>
            <a:r>
              <a:rPr lang="zh-CN" altLang="en-US" sz="2000" baseline="0" smtClean="0">
                <a:solidFill>
                  <a:prstClr val="black"/>
                </a:solidFill>
                <a:latin typeface="楷体" panose="02010609060101010101" pitchFamily="49" charset="-122"/>
                <a:ea typeface="楷体" panose="02010609060101010101" pitchFamily="49" charset="-122"/>
              </a:rPr>
              <a:t> 有机化学基础 </a:t>
            </a:r>
            <a:r>
              <a:rPr lang="en-US" altLang="zh-CN" sz="2000" baseline="0" smtClean="0">
                <a:solidFill>
                  <a:prstClr val="black"/>
                </a:solidFill>
                <a:latin typeface="楷体" panose="02010609060101010101" pitchFamily="49" charset="-122"/>
                <a:ea typeface="楷体" panose="02010609060101010101" pitchFamily="49" charset="-122"/>
              </a:rPr>
              <a:t>RJ</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5.png"/><Relationship Id="rId1"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7.png"/><Relationship Id="rId1" Type="http://schemas.openxmlformats.org/officeDocument/2006/relationships/image" Target="../media/image16.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png"/></Relationships>
</file>

<file path=ppt/slides/_rels/slide13.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1.png"/><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image" Target="../media/image18.png"/></Relationships>
</file>

<file path=ppt/slides/_rels/slide14.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26.png"/><Relationship Id="rId4" Type="http://schemas.openxmlformats.org/officeDocument/2006/relationships/image" Target="../media/image25.png"/><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8.png"/><Relationship Id="rId1" Type="http://schemas.openxmlformats.org/officeDocument/2006/relationships/image" Target="../media/image2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0.png"/><Relationship Id="rId1" Type="http://schemas.openxmlformats.org/officeDocument/2006/relationships/image" Target="../media/image29.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2.png"/><Relationship Id="rId1" Type="http://schemas.openxmlformats.org/officeDocument/2006/relationships/image" Target="../media/image31.png"/></Relationships>
</file>

<file path=ppt/slides/_rels/slide19.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37.png"/><Relationship Id="rId4" Type="http://schemas.openxmlformats.org/officeDocument/2006/relationships/image" Target="../media/image36.png"/><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image" Target="../media/image33.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9.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9.png"/><Relationship Id="rId1" Type="http://schemas.openxmlformats.org/officeDocument/2006/relationships/image" Target="../media/image38.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0.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1.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2.png"/><Relationship Id="rId1" Type="http://schemas.openxmlformats.org/officeDocument/2006/relationships/image" Target="../media/image33.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9.png"/></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png"/></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3.png"/><Relationship Id="rId1"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1291" y="1927107"/>
            <a:ext cx="11953328"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第三章  烃的衍生物</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第一节　卤代烃</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9" name="内容占位符 8"/>
              <p:cNvSpPr>
                <a:spLocks noGrp="1"/>
              </p:cNvSpPr>
              <p:nvPr>
                <p:ph idx="1"/>
              </p:nvPr>
            </p:nvSpPr>
            <p:spPr>
              <a:xfrm>
                <a:off x="360854" y="746120"/>
                <a:ext cx="11485848" cy="388612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溴乙烷的化学性质</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取代反应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——又称水解反应</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条件：</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水溶液、加热。</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化学方程式：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水</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NaBr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endParaRPr lang="en-US" altLang="zh-CN" b="1" smtClean="0">
                  <a:solidFill>
                    <a:srgbClr val="000000"/>
                  </a:solidFill>
                  <a:latin typeface="宋体" panose="02010600030101010101" pitchFamily="2" charset="-122"/>
                  <a:cs typeface="Times New Roman" panose="02020603050405020304" pitchFamily="18" charset="0"/>
                </a:endParaRPr>
              </a:p>
              <a:p>
                <a:r>
                  <a:rPr lang="en-US" altLang="zh-CN" b="1" smtClean="0">
                    <a:solidFill>
                      <a:srgbClr val="000000"/>
                    </a:solidFill>
                    <a:latin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反应原理：</a:t>
                </a:r>
                <a:endParaRPr lang="zh-CN" altLang="en-US"/>
              </a:p>
            </p:txBody>
          </p:sp>
        </mc:Choice>
        <mc:Fallback>
          <p:sp>
            <p:nvSpPr>
              <p:cNvPr id="9" name="内容占位符 8"/>
              <p:cNvSpPr>
                <a:spLocks noRot="1" noChangeAspect="1" noMove="1" noResize="1" noEditPoints="1" noAdjustHandles="1" noChangeArrowheads="1" noChangeShapeType="1" noTextEdit="1"/>
              </p:cNvSpPr>
              <p:nvPr>
                <p:ph idx="1"/>
              </p:nvPr>
            </p:nvSpPr>
            <p:spPr>
              <a:xfrm>
                <a:off x="360854" y="746120"/>
                <a:ext cx="11485848" cy="3886128"/>
              </a:xfrm>
              <a:blipFill rotWithShape="1">
                <a:blip r:embed="rId1"/>
                <a:stretch>
                  <a:fillRect l="-2" t="-16" r="1" b="-378"/>
                </a:stretch>
              </a:blipFill>
            </p:spPr>
            <p:txBody>
              <a:bodyPr/>
              <a:lstStyle/>
              <a:p>
                <a:r>
                  <a:rPr lang="zh-CN" altLang="en-US">
                    <a:noFill/>
                  </a:rPr>
                  <a:t> </a:t>
                </a:r>
              </a:p>
            </p:txBody>
          </p:sp>
        </mc:Fallback>
      </mc:AlternateContent>
      <p:pic>
        <p:nvPicPr>
          <p:cNvPr id="2" name="图片 1"/>
          <p:cNvPicPr>
            <a:picLocks noChangeAspect="1"/>
          </p:cNvPicPr>
          <p:nvPr/>
        </p:nvPicPr>
        <p:blipFill>
          <a:blip r:embed="rId2"/>
          <a:stretch>
            <a:fillRect/>
          </a:stretch>
        </p:blipFill>
        <p:spPr>
          <a:xfrm>
            <a:off x="2206774" y="3861048"/>
            <a:ext cx="4087268" cy="103926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9" name="内容占位符 8"/>
              <p:cNvSpPr>
                <a:spLocks noGrp="1"/>
              </p:cNvSpPr>
              <p:nvPr>
                <p:ph idx="1"/>
              </p:nvPr>
            </p:nvSpPr>
            <p:spPr>
              <a:xfrm>
                <a:off x="360854" y="746120"/>
                <a:ext cx="11485848" cy="4506555"/>
              </a:xfrm>
            </p:spPr>
            <p:txBody>
              <a:bodyPr/>
              <a:lstStyle/>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消去反应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——又称消除反应</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定义：有机化合物在一定条件下，从一个分子中脱去一个或几个小分子（</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），而生成含不饱和键的化合物的反应叫做消去反应（</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消除反应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条件：强碱的乙醇溶液、加热。</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化学方程式：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乙醇</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NaBr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反应原理</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9" name="内容占位符 8"/>
              <p:cNvSpPr>
                <a:spLocks noRot="1" noChangeAspect="1" noMove="1" noResize="1" noEditPoints="1" noAdjustHandles="1" noChangeArrowheads="1" noChangeShapeType="1" noTextEdit="1"/>
              </p:cNvSpPr>
              <p:nvPr>
                <p:ph idx="1"/>
              </p:nvPr>
            </p:nvSpPr>
            <p:spPr>
              <a:xfrm>
                <a:off x="360854" y="746120"/>
                <a:ext cx="11485848" cy="4506555"/>
              </a:xfrm>
              <a:blipFill rotWithShape="1">
                <a:blip r:embed="rId1"/>
                <a:stretch>
                  <a:fillRect l="-2" t="-14" r="1" b="13"/>
                </a:stretch>
              </a:blipFill>
            </p:spPr>
            <p:txBody>
              <a:bodyPr/>
              <a:lstStyle/>
              <a:p>
                <a:r>
                  <a:rPr lang="zh-CN" altLang="en-US">
                    <a:noFill/>
                  </a:rPr>
                  <a:t> </a:t>
                </a:r>
              </a:p>
            </p:txBody>
          </p:sp>
        </mc:Fallback>
      </mc:AlternateContent>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2494806" y="4797152"/>
            <a:ext cx="5972041" cy="1781836"/>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130246"/>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反应的条件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卤代烃基本都能发生水解反应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但是并不是所有卤代烃都能发生消去反应</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en-US"/>
          </a:p>
        </p:txBody>
      </p:sp>
      <p:pic>
        <p:nvPicPr>
          <p:cNvPr id="5" name="温馨提示.eps" descr="id:2147491463;FounderCES"/>
          <p:cNvPicPr/>
          <p:nvPr/>
        </p:nvPicPr>
        <p:blipFill>
          <a:blip r:embed="rId1"/>
          <a:stretch>
            <a:fillRect/>
          </a:stretch>
        </p:blipFill>
        <p:spPr>
          <a:xfrm>
            <a:off x="478582" y="899422"/>
            <a:ext cx="1730375" cy="339725"/>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9" name="内容占位符 8"/>
              <p:cNvSpPr>
                <a:spLocks noGrp="1"/>
              </p:cNvSpPr>
              <p:nvPr>
                <p:ph idx="1"/>
              </p:nvPr>
            </p:nvSpPr>
            <p:spPr>
              <a:xfrm>
                <a:off x="360854" y="746120"/>
                <a:ext cx="11485848" cy="3409395"/>
              </a:xfrm>
            </p:spPr>
            <p:txBody>
              <a:bodyPr/>
              <a:lstStyle/>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）加成反应和加聚反应</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含有不饱和键（</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）的卤代烃也可以发生加成反应和加聚反应。</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氯乙烯发生加聚反应生成聚氯乙烯：</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CHCl</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催化剂</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四氟乙烯发生加聚反应生成聚四氟乙烯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9" name="内容占位符 8"/>
              <p:cNvSpPr>
                <a:spLocks noRot="1" noChangeAspect="1" noMove="1" noResize="1" noEditPoints="1" noAdjustHandles="1" noChangeArrowheads="1" noChangeShapeType="1" noTextEdit="1"/>
              </p:cNvSpPr>
              <p:nvPr>
                <p:ph idx="1"/>
              </p:nvPr>
            </p:nvSpPr>
            <p:spPr>
              <a:xfrm>
                <a:off x="360854" y="746120"/>
                <a:ext cx="11485848" cy="3409395"/>
              </a:xfrm>
              <a:blipFill rotWithShape="1">
                <a:blip r:embed="rId1"/>
                <a:stretch>
                  <a:fillRect l="-2" t="-18" r="1" b="-14637"/>
                </a:stretch>
              </a:blipFill>
            </p:spPr>
            <p:txBody>
              <a:bodyPr/>
              <a:lstStyle/>
              <a:p>
                <a:r>
                  <a:rPr lang="zh-CN" altLang="en-US">
                    <a:noFill/>
                  </a:rPr>
                  <a:t> </a:t>
                </a:r>
              </a:p>
            </p:txBody>
          </p:sp>
        </mc:Fallback>
      </mc:AlternateContent>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3574926" y="1268760"/>
            <a:ext cx="3000151" cy="806493"/>
          </a:xfrm>
          <a:prstGeom prst="rect">
            <a:avLst/>
          </a:prstGeom>
        </p:spPr>
      </p:pic>
      <p:pic>
        <p:nvPicPr>
          <p:cNvPr id="3" name="图片 2"/>
          <p:cNvPicPr>
            <a:picLocks noChangeAspect="1"/>
          </p:cNvPicPr>
          <p:nvPr/>
        </p:nvPicPr>
        <p:blipFill>
          <a:blip r:embed="rId3"/>
          <a:stretch>
            <a:fillRect/>
          </a:stretch>
        </p:blipFill>
        <p:spPr>
          <a:xfrm>
            <a:off x="8929396" y="2839461"/>
            <a:ext cx="2265168" cy="1182855"/>
          </a:xfrm>
          <a:prstGeom prst="rect">
            <a:avLst/>
          </a:prstGeom>
        </p:spPr>
      </p:pic>
      <p:pic>
        <p:nvPicPr>
          <p:cNvPr id="4" name="图片 3"/>
          <p:cNvPicPr>
            <a:picLocks noChangeAspect="1"/>
          </p:cNvPicPr>
          <p:nvPr/>
        </p:nvPicPr>
        <p:blipFill>
          <a:blip r:embed="rId4"/>
          <a:stretch>
            <a:fillRect/>
          </a:stretch>
        </p:blipFill>
        <p:spPr>
          <a:xfrm>
            <a:off x="449897" y="4197737"/>
            <a:ext cx="5509919" cy="49767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892845" y="620688"/>
            <a:ext cx="6298705" cy="674227"/>
          </a:xfrm>
          <a:prstGeom prst="rect">
            <a:avLst/>
          </a:prstGeom>
        </p:spPr>
      </p:pic>
      <p:pic>
        <p:nvPicPr>
          <p:cNvPr id="4" name="要点1.eps" descr="id:2147491565;FounderCES"/>
          <p:cNvPicPr/>
          <p:nvPr/>
        </p:nvPicPr>
        <p:blipFill>
          <a:blip r:embed="rId2"/>
          <a:stretch>
            <a:fillRect/>
          </a:stretch>
        </p:blipFill>
        <p:spPr>
          <a:xfrm>
            <a:off x="377434" y="1340768"/>
            <a:ext cx="1240790" cy="435610"/>
          </a:xfrm>
          <a:prstGeom prst="rect">
            <a:avLst/>
          </a:prstGeom>
        </p:spPr>
      </p:pic>
      <p:sp>
        <p:nvSpPr>
          <p:cNvPr id="5" name="内容占位符 4"/>
          <p:cNvSpPr>
            <a:spLocks noGrp="1"/>
          </p:cNvSpPr>
          <p:nvPr>
            <p:ph idx="1"/>
          </p:nvPr>
        </p:nvSpPr>
        <p:spPr>
          <a:xfrm>
            <a:off x="360854" y="1218634"/>
            <a:ext cx="11485848" cy="1130246"/>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探究</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卤代烃的水解反应和消去反应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卤代烃的消去反应和取代反应的</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比较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nvGraphicFramePr>
        <p:xfrm>
          <a:off x="377434" y="2348880"/>
          <a:ext cx="11406404" cy="4221048"/>
        </p:xfrm>
        <a:graphic>
          <a:graphicData uri="http://schemas.openxmlformats.org/drawingml/2006/table">
            <a:tbl>
              <a:tblPr firstRow="1" firstCol="1" bandRow="1"/>
              <a:tblGrid>
                <a:gridCol w="1735393"/>
                <a:gridCol w="5638563"/>
                <a:gridCol w="4032448"/>
              </a:tblGrid>
              <a:tr h="368737">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项目</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消去反应</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取代反应</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73747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卤代烃的</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结构特点</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与卤素原子相连的碳原子的邻位碳原子上有氢原子</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一般是</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个碳原子上只有</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个</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491459">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反应实质</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脱去</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个</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HX</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分子</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形成不饱和键</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被</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取代</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368737">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反应条件</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强碱的醇溶液、加热</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强碱的水溶液、加热</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929208">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化学键变化</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368737">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主要产物</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烯烃或炔烃</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醇</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pic>
        <p:nvPicPr>
          <p:cNvPr id="6" name="图片 5"/>
          <p:cNvPicPr>
            <a:picLocks noChangeAspect="1"/>
          </p:cNvPicPr>
          <p:nvPr/>
        </p:nvPicPr>
        <p:blipFill>
          <a:blip r:embed="rId3"/>
          <a:srcRect b="29194"/>
          <a:stretch>
            <a:fillRect/>
          </a:stretch>
        </p:blipFill>
        <p:spPr>
          <a:xfrm>
            <a:off x="2782570" y="5229225"/>
            <a:ext cx="1213485" cy="703580"/>
          </a:xfrm>
          <a:prstGeom prst="rect">
            <a:avLst/>
          </a:prstGeom>
        </p:spPr>
      </p:pic>
      <p:pic>
        <p:nvPicPr>
          <p:cNvPr id="8" name="图片 7"/>
          <p:cNvPicPr>
            <a:picLocks noChangeAspect="1"/>
          </p:cNvPicPr>
          <p:nvPr/>
        </p:nvPicPr>
        <p:blipFill>
          <a:blip r:embed="rId3"/>
          <a:srcRect l="27191" t="69597"/>
          <a:stretch>
            <a:fillRect/>
          </a:stretch>
        </p:blipFill>
        <p:spPr>
          <a:xfrm>
            <a:off x="3862705" y="5229225"/>
            <a:ext cx="974090" cy="333375"/>
          </a:xfrm>
          <a:prstGeom prst="rect">
            <a:avLst/>
          </a:prstGeom>
        </p:spPr>
      </p:pic>
      <p:grpSp>
        <p:nvGrpSpPr>
          <p:cNvPr id="11" name="组合 10"/>
          <p:cNvGrpSpPr/>
          <p:nvPr/>
        </p:nvGrpSpPr>
        <p:grpSpPr>
          <a:xfrm>
            <a:off x="7894955" y="5157470"/>
            <a:ext cx="1524000" cy="707390"/>
            <a:chOff x="12433" y="8122"/>
            <a:chExt cx="2400" cy="1114"/>
          </a:xfrm>
        </p:grpSpPr>
        <p:pic>
          <p:nvPicPr>
            <p:cNvPr id="7" name="图片 6"/>
            <p:cNvPicPr>
              <a:picLocks noChangeAspect="1"/>
            </p:cNvPicPr>
            <p:nvPr/>
          </p:nvPicPr>
          <p:blipFill>
            <a:blip r:embed="rId4"/>
            <a:srcRect b="40219"/>
            <a:stretch>
              <a:fillRect/>
            </a:stretch>
          </p:blipFill>
          <p:spPr>
            <a:xfrm>
              <a:off x="12433" y="8122"/>
              <a:ext cx="2400" cy="1035"/>
            </a:xfrm>
            <a:prstGeom prst="rect">
              <a:avLst/>
            </a:prstGeom>
          </p:spPr>
        </p:pic>
        <p:pic>
          <p:nvPicPr>
            <p:cNvPr id="10" name="图片 9"/>
            <p:cNvPicPr>
              <a:picLocks noChangeAspect="1"/>
            </p:cNvPicPr>
            <p:nvPr/>
          </p:nvPicPr>
          <p:blipFill>
            <a:blip r:embed="rId5"/>
            <a:stretch>
              <a:fillRect/>
            </a:stretch>
          </p:blipFill>
          <p:spPr>
            <a:xfrm>
              <a:off x="13454" y="8802"/>
              <a:ext cx="665" cy="435"/>
            </a:xfrm>
            <a:prstGeom prst="rect">
              <a:avLst/>
            </a:prstGeom>
          </p:spPr>
        </p:pic>
      </p:grpSp>
      <p:grpSp>
        <p:nvGrpSpPr>
          <p:cNvPr id="13" name="组合 12"/>
          <p:cNvGrpSpPr/>
          <p:nvPr/>
        </p:nvGrpSpPr>
        <p:grpSpPr>
          <a:xfrm>
            <a:off x="9418955" y="5157470"/>
            <a:ext cx="985520" cy="604520"/>
            <a:chOff x="14833" y="8122"/>
            <a:chExt cx="1552" cy="952"/>
          </a:xfrm>
        </p:grpSpPr>
        <p:pic>
          <p:nvPicPr>
            <p:cNvPr id="9" name="图片 8"/>
            <p:cNvPicPr>
              <a:picLocks noChangeAspect="1"/>
            </p:cNvPicPr>
            <p:nvPr/>
          </p:nvPicPr>
          <p:blipFill>
            <a:blip r:embed="rId4"/>
            <a:srcRect l="26745" t="42988"/>
            <a:stretch>
              <a:fillRect/>
            </a:stretch>
          </p:blipFill>
          <p:spPr>
            <a:xfrm>
              <a:off x="14833" y="8204"/>
              <a:ext cx="1553" cy="871"/>
            </a:xfrm>
            <a:prstGeom prst="rect">
              <a:avLst/>
            </a:prstGeom>
          </p:spPr>
        </p:pic>
        <p:pic>
          <p:nvPicPr>
            <p:cNvPr id="12" name="图片 11"/>
            <p:cNvPicPr>
              <a:picLocks noChangeAspect="1"/>
            </p:cNvPicPr>
            <p:nvPr/>
          </p:nvPicPr>
          <p:blipFill>
            <a:blip r:embed="rId5"/>
            <a:stretch>
              <a:fillRect/>
            </a:stretch>
          </p:blipFill>
          <p:spPr>
            <a:xfrm>
              <a:off x="14956" y="8122"/>
              <a:ext cx="282" cy="435"/>
            </a:xfrm>
            <a:prstGeom prst="rect">
              <a:avLst/>
            </a:prstGeom>
          </p:spPr>
        </p:pic>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836528"/>
            <a:ext cx="11485848" cy="576248"/>
          </a:xfrm>
        </p:spPr>
        <p:txBody>
          <a:bodyPr/>
          <a:lstStyle/>
          <a:p>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拓展：</a:t>
            </a:r>
            <a:endParaRPr lang="zh-CN" altLang="en-US"/>
          </a:p>
        </p:txBody>
      </p:sp>
      <p:pic>
        <p:nvPicPr>
          <p:cNvPr id="2" name="图片 1"/>
          <p:cNvPicPr>
            <a:picLocks noChangeAspect="1"/>
          </p:cNvPicPr>
          <p:nvPr/>
        </p:nvPicPr>
        <p:blipFill>
          <a:blip r:embed="rId1"/>
          <a:stretch>
            <a:fillRect/>
          </a:stretch>
        </p:blipFill>
        <p:spPr>
          <a:xfrm>
            <a:off x="1342678" y="776991"/>
            <a:ext cx="3867936" cy="1271569"/>
          </a:xfrm>
          <a:prstGeom prst="rect">
            <a:avLst/>
          </a:prstGeom>
        </p:spPr>
      </p:pic>
      <p:pic>
        <p:nvPicPr>
          <p:cNvPr id="3" name="图片 2"/>
          <p:cNvPicPr>
            <a:picLocks noChangeAspect="1"/>
          </p:cNvPicPr>
          <p:nvPr/>
        </p:nvPicPr>
        <p:blipFill>
          <a:blip r:embed="rId2"/>
          <a:stretch>
            <a:fillRect/>
          </a:stretch>
        </p:blipFill>
        <p:spPr>
          <a:xfrm>
            <a:off x="478582" y="2276872"/>
            <a:ext cx="4175478" cy="1661913"/>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346237"/>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卤代烃消去反应的规律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）没有</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邻位碳原子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的卤代烃不能发生消去反应。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）有邻位碳原子，但邻位碳原子上不存在氢原子的卤代烃也不能发生消去反应。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）有两个不对称邻位碳原子，且碳原子上均有氢原子时，发生消去反应可能生成两种产物。</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二元卤代烃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发生消去反应后可能在有机物中引入碳碳三键或两个碳碳双键</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两种或三种邻位碳原子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且碳原子上均带有氢原子时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发生消去反应可生成不同的产物。例如</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zh-CN" altLang="en-US"/>
          </a:p>
        </p:txBody>
      </p:sp>
      <p:pic>
        <p:nvPicPr>
          <p:cNvPr id="4" name="顿有所悟.eps" descr="id:2147492946;FounderCES"/>
          <p:cNvPicPr/>
          <p:nvPr/>
        </p:nvPicPr>
        <p:blipFill>
          <a:blip r:embed="rId1"/>
          <a:stretch>
            <a:fillRect/>
          </a:stretch>
        </p:blipFill>
        <p:spPr>
          <a:xfrm>
            <a:off x="478582" y="908720"/>
            <a:ext cx="1759585" cy="385445"/>
          </a:xfrm>
          <a:prstGeom prst="rect">
            <a:avLst/>
          </a:prstGeom>
        </p:spPr>
      </p:pic>
      <p:pic>
        <p:nvPicPr>
          <p:cNvPr id="2" name="图片 1"/>
          <p:cNvPicPr>
            <a:picLocks noChangeAspect="1"/>
          </p:cNvPicPr>
          <p:nvPr/>
        </p:nvPicPr>
        <p:blipFill>
          <a:blip r:embed="rId2"/>
          <a:stretch>
            <a:fillRect/>
          </a:stretch>
        </p:blipFill>
        <p:spPr>
          <a:xfrm>
            <a:off x="406574" y="2229561"/>
            <a:ext cx="7702390" cy="160679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1.eps" descr="id:2147491602;FounderCES"/>
          <p:cNvPicPr/>
          <p:nvPr/>
        </p:nvPicPr>
        <p:blipFill>
          <a:blip r:embed="rId1"/>
          <a:stretch>
            <a:fillRect/>
          </a:stretch>
        </p:blipFill>
        <p:spPr>
          <a:xfrm>
            <a:off x="383064" y="908720"/>
            <a:ext cx="1286510" cy="414655"/>
          </a:xfrm>
          <a:prstGeom prst="rect">
            <a:avLst/>
          </a:prstGeom>
        </p:spPr>
      </p:pic>
      <p:sp>
        <p:nvSpPr>
          <p:cNvPr id="7" name="内容占位符 6"/>
          <p:cNvSpPr>
            <a:spLocks noGrp="1"/>
          </p:cNvSpPr>
          <p:nvPr>
            <p:ph idx="1"/>
          </p:nvPr>
        </p:nvSpPr>
        <p:spPr>
          <a:xfrm>
            <a:off x="360854" y="804933"/>
            <a:ext cx="11485848" cy="1687963"/>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湖北蕲春一中高二月考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）下列化合物中能发生消去反应生成两种烯烃，又能发生水解反应的是（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2" name="图片 1"/>
          <p:cNvPicPr>
            <a:picLocks noChangeAspect="1"/>
          </p:cNvPicPr>
          <p:nvPr/>
        </p:nvPicPr>
        <p:blipFill>
          <a:blip r:embed="rId2"/>
          <a:stretch>
            <a:fillRect/>
          </a:stretch>
        </p:blipFill>
        <p:spPr>
          <a:xfrm>
            <a:off x="360854" y="2060848"/>
            <a:ext cx="7727621" cy="3243742"/>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4524315"/>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分析</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题给四种物质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中只有一个碳原子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中与卤素原子相连的碳原子的邻位碳原子上没有氢原子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a:t>
            </a:r>
            <a:r>
              <a:rPr lang="en-US"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均不能发生消去反应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发生消去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题</a:t>
            </a:r>
            <a:r>
              <a:rPr lang="zh-CN"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给四种物质均可发生水解反应</a:t>
            </a:r>
            <a:r>
              <a:rPr lang="zh-CN"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但是与卤素原子相连的碳原子的邻位碳原子上有氢原子才可发生消去反应。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反应后只能生成一种烯烃</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发生消去反应后可以得到两种</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烯</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endPar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3" name="24解析.eps" descr="id:2147492960;FounderCES"/>
          <p:cNvPicPr/>
          <p:nvPr/>
        </p:nvPicPr>
        <p:blipFill>
          <a:blip r:embed="rId1"/>
          <a:stretch>
            <a:fillRect/>
          </a:stretch>
        </p:blipFill>
        <p:spPr>
          <a:xfrm>
            <a:off x="478582" y="915665"/>
            <a:ext cx="894715" cy="318770"/>
          </a:xfrm>
          <a:prstGeom prst="rect">
            <a:avLst/>
          </a:prstGeom>
        </p:spPr>
      </p:pic>
      <p:pic>
        <p:nvPicPr>
          <p:cNvPr id="5" name="箭头右.eps" descr="id:2147492967;FounderCES"/>
          <p:cNvPicPr/>
          <p:nvPr/>
        </p:nvPicPr>
        <p:blipFill>
          <a:blip r:embed="rId2"/>
          <a:stretch>
            <a:fillRect/>
          </a:stretch>
        </p:blipFill>
        <p:spPr>
          <a:xfrm>
            <a:off x="6094765" y="1874540"/>
            <a:ext cx="431165" cy="339090"/>
          </a:xfrm>
          <a:prstGeom prst="rect">
            <a:avLst/>
          </a:prstGeom>
        </p:spPr>
      </p:pic>
      <p:pic>
        <p:nvPicPr>
          <p:cNvPr id="2" name="图片 1"/>
          <p:cNvPicPr>
            <a:picLocks noChangeAspect="1"/>
          </p:cNvPicPr>
          <p:nvPr/>
        </p:nvPicPr>
        <p:blipFill>
          <a:blip r:embed="rId3">
            <a:clrChange>
              <a:clrFrom>
                <a:srgbClr val="FFFFFF"/>
              </a:clrFrom>
              <a:clrTo>
                <a:srgbClr val="FFFFFF">
                  <a:alpha val="0"/>
                </a:srgbClr>
              </a:clrTo>
            </a:clrChange>
          </a:blip>
          <a:stretch>
            <a:fillRect/>
          </a:stretch>
        </p:blipFill>
        <p:spPr>
          <a:xfrm>
            <a:off x="4007261" y="2940273"/>
            <a:ext cx="2375977" cy="649995"/>
          </a:xfrm>
          <a:prstGeom prst="rect">
            <a:avLst/>
          </a:prstGeom>
        </p:spPr>
      </p:pic>
      <p:pic>
        <p:nvPicPr>
          <p:cNvPr id="6" name="图片 5"/>
          <p:cNvPicPr>
            <a:picLocks noChangeAspect="1"/>
          </p:cNvPicPr>
          <p:nvPr/>
        </p:nvPicPr>
        <p:blipFill>
          <a:blip r:embed="rId4"/>
          <a:stretch>
            <a:fillRect/>
          </a:stretch>
        </p:blipFill>
        <p:spPr>
          <a:xfrm>
            <a:off x="961678" y="4152638"/>
            <a:ext cx="6694960" cy="1117797"/>
          </a:xfrm>
          <a:prstGeom prst="rect">
            <a:avLst/>
          </a:prstGeom>
        </p:spPr>
      </p:pic>
      <p:pic>
        <p:nvPicPr>
          <p:cNvPr id="8" name="24答案.eps" descr="id:2147492974;FounderCES"/>
          <p:cNvPicPr/>
          <p:nvPr/>
        </p:nvPicPr>
        <p:blipFill>
          <a:blip r:embed="rId5"/>
          <a:stretch>
            <a:fillRect/>
          </a:stretch>
        </p:blipFill>
        <p:spPr>
          <a:xfrm>
            <a:off x="406574" y="5604560"/>
            <a:ext cx="918845" cy="327660"/>
          </a:xfrm>
          <a:prstGeom prst="rect">
            <a:avLst/>
          </a:prstGeom>
        </p:spPr>
      </p:pic>
      <p:sp>
        <p:nvSpPr>
          <p:cNvPr id="9" name="矩形 8"/>
          <p:cNvSpPr/>
          <p:nvPr/>
        </p:nvSpPr>
        <p:spPr>
          <a:xfrm>
            <a:off x="1438374" y="5445224"/>
            <a:ext cx="407484" cy="646331"/>
          </a:xfrm>
          <a:prstGeom prst="rect">
            <a:avLst/>
          </a:prstGeom>
        </p:spPr>
        <p:txBody>
          <a:bodyPr wrap="none">
            <a:spAutoFit/>
          </a:bodyPr>
          <a:lstStyle/>
          <a:p>
            <a:pPr algn="just">
              <a:lnSpc>
                <a:spcPct val="150000"/>
              </a:lnSpc>
              <a:spcAft>
                <a:spcPts val="0"/>
              </a:spcAft>
            </a:pPr>
            <a:r>
              <a:rPr lang="en-US" altLang="zh-CN" sz="2400">
                <a:solidFill>
                  <a:srgbClr val="000000"/>
                </a:solidFill>
                <a:cs typeface="Times New Roman" panose="02020603050405020304" pitchFamily="18" charset="0"/>
              </a:rPr>
              <a:t>D</a:t>
            </a:r>
            <a:endParaRPr lang="zh-CN" altLang="zh-CN" sz="105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3286894" y="548680"/>
            <a:ext cx="4885783" cy="683099"/>
          </a:xfrm>
          <a:prstGeom prst="rect">
            <a:avLst/>
          </a:prstGeom>
        </p:spPr>
      </p:pic>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3541809" y="1199840"/>
            <a:ext cx="4630868" cy="535379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684244"/>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大部分</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卤代烃能发生水解反应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但不是所有的卤代烃都能发生消去反应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卤代烃发生消去反应需要具备两个条件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与卤素原子相连的碳原子有邻位碳原子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与卤素原子相连的碳原子的邻位碳原子上有氢原子</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顿有所悟.eps" descr="id:2147492981;FounderCES"/>
          <p:cNvPicPr/>
          <p:nvPr/>
        </p:nvPicPr>
        <p:blipFill>
          <a:blip r:embed="rId1"/>
          <a:stretch>
            <a:fillRect/>
          </a:stretch>
        </p:blipFill>
        <p:spPr>
          <a:xfrm>
            <a:off x="360854" y="836712"/>
            <a:ext cx="2045335" cy="44831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要点2.eps" descr="id:2147491637;FounderCES"/>
          <p:cNvPicPr/>
          <p:nvPr/>
        </p:nvPicPr>
        <p:blipFill>
          <a:blip r:embed="rId1"/>
          <a:stretch>
            <a:fillRect/>
          </a:stretch>
        </p:blipFill>
        <p:spPr>
          <a:xfrm>
            <a:off x="380794" y="836712"/>
            <a:ext cx="1240790" cy="435610"/>
          </a:xfrm>
          <a:prstGeom prst="rect">
            <a:avLst/>
          </a:prstGeom>
        </p:spPr>
      </p:pic>
      <p:sp>
        <p:nvSpPr>
          <p:cNvPr id="6" name="内容占位符 5"/>
          <p:cNvSpPr>
            <a:spLocks noGrp="1"/>
          </p:cNvSpPr>
          <p:nvPr>
            <p:ph idx="1"/>
          </p:nvPr>
        </p:nvSpPr>
        <p:spPr>
          <a:xfrm>
            <a:off x="360854" y="732925"/>
            <a:ext cx="11485848" cy="1130246"/>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卤</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代烃中卤素原子的检验</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实验步骤和实验</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原理</a:t>
            </a:r>
            <a:endParaRPr lang="zh-CN" altLang="en-US"/>
          </a:p>
        </p:txBody>
      </p:sp>
      <mc:AlternateContent xmlns:mc="http://schemas.openxmlformats.org/markup-compatibility/2006" xmlns:a14="http://schemas.microsoft.com/office/drawing/2010/main">
        <mc:Choice Requires="a14">
          <p:graphicFrame>
            <p:nvGraphicFramePr>
              <p:cNvPr id="2" name="表格 1"/>
              <p:cNvGraphicFramePr>
                <a:graphicFrameLocks noGrp="1"/>
              </p:cNvGraphicFramePr>
              <p:nvPr/>
            </p:nvGraphicFramePr>
            <p:xfrm>
              <a:off x="413624" y="1948113"/>
              <a:ext cx="11370214" cy="3956431"/>
            </p:xfrm>
            <a:graphic>
              <a:graphicData uri="http://schemas.openxmlformats.org/drawingml/2006/table">
                <a:tbl>
                  <a:tblPr firstRow="1" firstCol="1" bandRow="1"/>
                  <a:tblGrid>
                    <a:gridCol w="3881382"/>
                    <a:gridCol w="7488832"/>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实验步骤</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实验原理</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l"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取少量卤代烃于试管中</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加入</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NaOH</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加热</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NaOH</a:t>
                          </a:r>
                          <a14:m>
                            <m:oMath xmlns:m="http://schemas.openxmlformats.org/officeDocument/2006/math">
                              <m:m>
                                <m:mPr>
                                  <m:mcs>
                                    <m:mc>
                                      <m:mcPr>
                                        <m:count m:val="1"/>
                                        <m:mcJc m:val="center"/>
                                      </m:mcPr>
                                    </m:mc>
                                  </m:mcs>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mPr>
                                <m:mr>
                                  <m:e>
                                    <m:r>
                                      <a:rPr lang="zh-CN"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水</m:t>
                                    </m:r>
                                  </m:e>
                                </m:mr>
                                <m:mr>
                                  <m:e>
                                    <m:acc>
                                      <m:accPr>
                                        <m:chr m:val="⃗"/>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acc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r>
                                          <a:rPr lang="zh-CN"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ROH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NaX</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l"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④</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冷却</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⑤</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加入稀硝酸酸化</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HNO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NaOH</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NaNO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l"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⑥</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加入</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AgNO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AgNO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NaX</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AgX</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NaNO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Choice>
        <mc:Fallback xmlns="">
          <p:graphicFrame>
            <p:nvGraphicFramePr>
              <p:cNvPr id="2" name="表格 1"/>
              <p:cNvGraphicFramePr>
                <a:graphicFrameLocks noGrp="1"/>
              </p:cNvGraphicFramePr>
              <p:nvPr/>
            </p:nvGraphicFramePr>
            <p:xfrm>
              <a:off x="413624" y="1948113"/>
              <a:ext cx="11370214" cy="3956431"/>
            </p:xfrm>
            <a:graphic>
              <a:graphicData uri="http://schemas.openxmlformats.org/drawingml/2006/table">
                <a:tbl>
                  <a:tblPr firstRow="1" firstCol="1" bandRow="1"/>
                  <a:tblGrid>
                    <a:gridCol w="3881382"/>
                    <a:gridCol w="7488832"/>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实验步骤</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实验原理</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645920">
                    <a:tc>
                      <a:txBody>
                        <a:bodyPr/>
                        <a:lstStyle/>
                        <a:p>
                          <a:pPr algn="l"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取少量卤代烃于试管中</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加入</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NaOH</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加热</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blipFill>
                      </a:tcPr>
                    </a:tc>
                  </a:tr>
                  <a:tr h="1097280">
                    <a:tc>
                      <a:txBody>
                        <a:bodyPr/>
                        <a:lstStyle/>
                        <a:p>
                          <a:pPr algn="l"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④</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冷却</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⑤</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加入稀硝酸酸化</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blipFill>
                      </a:tcPr>
                    </a:tc>
                  </a:tr>
                  <a:tr h="788035">
                    <a:tc>
                      <a:txBody>
                        <a:bodyPr/>
                        <a:lstStyle/>
                        <a:p>
                          <a:pPr algn="l"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⑥</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加入</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AgNO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blipFill>
                      </a:tcPr>
                    </a:tc>
                  </a:tr>
                </a:tbl>
              </a:graphicData>
            </a:graphic>
          </p:graphicFrame>
        </mc:Fallback>
      </mc:AlternateContent>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2238241"/>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检验流程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取少量卤代烃样品于试管中，加入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溶液共热，静置。待溶液分层后，用胶头滴管吸取少量上层水溶液，移入试管中并加入硝酸调至溶液呈酸性，再加入硝酸银溶液，根据沉淀产生情况及颜色即可判断卤代烃中的卤素原子</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d191.jpg" descr="id:2147493003;FounderCES"/>
          <p:cNvPicPr/>
          <p:nvPr/>
        </p:nvPicPr>
        <p:blipFill>
          <a:blip r:embed="rId1"/>
          <a:stretch>
            <a:fillRect/>
          </a:stretch>
        </p:blipFill>
        <p:spPr>
          <a:xfrm>
            <a:off x="3214886" y="3212976"/>
            <a:ext cx="4896544" cy="2808312"/>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2.eps" descr="id:2147491651;FounderCES"/>
          <p:cNvPicPr/>
          <p:nvPr/>
        </p:nvPicPr>
        <p:blipFill>
          <a:blip r:embed="rId1"/>
          <a:stretch>
            <a:fillRect/>
          </a:stretch>
        </p:blipFill>
        <p:spPr>
          <a:xfrm>
            <a:off x="406574" y="836712"/>
            <a:ext cx="1451610" cy="467360"/>
          </a:xfrm>
          <a:prstGeom prst="rect">
            <a:avLst/>
          </a:prstGeom>
        </p:spPr>
      </p:pic>
      <p:sp>
        <p:nvSpPr>
          <p:cNvPr id="11" name="内容占位符 10"/>
          <p:cNvSpPr>
            <a:spLocks noGrp="1"/>
          </p:cNvSpPr>
          <p:nvPr>
            <p:ph idx="1"/>
          </p:nvPr>
        </p:nvSpPr>
        <p:spPr>
          <a:xfrm>
            <a:off x="360854" y="692696"/>
            <a:ext cx="11485848" cy="5078313"/>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证明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溴乙烷中溴元素的存在，下列操作步骤正确的是（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加入硝酸银溶液</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加入氢氧化钠水溶液</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加入蒸馏水</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加入稀硝酸至溶液呈酸性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加入氢氧化钠的醇溶液</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.④③①⑤</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.②③①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.④⑥③①</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②③⑤①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2238241"/>
          </a:xfrm>
        </p:spPr>
        <p:txBody>
          <a:bodyPr/>
          <a:lstStyle/>
          <a:p>
            <a:pPr indent="1165225" hangingPunct="0">
              <a:spcAft>
                <a:spcPts val="0"/>
              </a:spcAft>
            </a:pP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通过水解反应或消去反应将卤素原子转化为卤素离子来判断溴元素的存在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因溴乙烷与硝酸银不反应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故先通过发生水解或消去反应将卤素原子转化为卤素离子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然后加稀硝酸至溶液呈酸性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再加硝酸银溶液观察是否生成浅黄色沉淀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则操作顺序为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②③⑤①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⑥③⑤①</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1658;FounderCES"/>
          <p:cNvPicPr/>
          <p:nvPr/>
        </p:nvPicPr>
        <p:blipFill>
          <a:blip r:embed="rId1"/>
          <a:stretch>
            <a:fillRect/>
          </a:stretch>
        </p:blipFill>
        <p:spPr>
          <a:xfrm>
            <a:off x="489809" y="980728"/>
            <a:ext cx="892175" cy="318135"/>
          </a:xfrm>
          <a:prstGeom prst="rect">
            <a:avLst/>
          </a:prstGeom>
        </p:spPr>
      </p:pic>
      <p:pic>
        <p:nvPicPr>
          <p:cNvPr id="5" name="图片 4"/>
          <p:cNvPicPr>
            <a:picLocks noChangeAspect="1"/>
          </p:cNvPicPr>
          <p:nvPr/>
        </p:nvPicPr>
        <p:blipFill>
          <a:blip r:embed="rId2"/>
          <a:stretch>
            <a:fillRect/>
          </a:stretch>
        </p:blipFill>
        <p:spPr>
          <a:xfrm>
            <a:off x="334566" y="3199158"/>
            <a:ext cx="1047418" cy="377331"/>
          </a:xfrm>
          <a:prstGeom prst="rect">
            <a:avLst/>
          </a:prstGeom>
        </p:spPr>
      </p:pic>
      <p:sp>
        <p:nvSpPr>
          <p:cNvPr id="2" name="矩形 1"/>
          <p:cNvSpPr/>
          <p:nvPr/>
        </p:nvSpPr>
        <p:spPr>
          <a:xfrm>
            <a:off x="1414686" y="3014204"/>
            <a:ext cx="407484" cy="646331"/>
          </a:xfrm>
          <a:prstGeom prst="rect">
            <a:avLst/>
          </a:prstGeom>
        </p:spPr>
        <p:txBody>
          <a:bodyPr wrap="none">
            <a:spAutoFit/>
          </a:bodyPr>
          <a:lstStyle/>
          <a:p>
            <a:pPr algn="just">
              <a:lnSpc>
                <a:spcPct val="150000"/>
              </a:lnSpc>
              <a:spcAft>
                <a:spcPts val="0"/>
              </a:spcAft>
            </a:pPr>
            <a:r>
              <a:rPr lang="en-US" altLang="zh-CN" sz="2400">
                <a:solidFill>
                  <a:srgbClr val="000000"/>
                </a:solidFill>
                <a:cs typeface="Times New Roman" panose="02020603050405020304" pitchFamily="18" charset="0"/>
              </a:rPr>
              <a:t>D</a:t>
            </a:r>
            <a:endParaRPr lang="zh-CN" altLang="zh-CN" sz="105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900235"/>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卤</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代烃中卤素原子检验的误区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卤代烃分子中虽然含有卤素原子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在加热时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一般不易断裂。在水溶液中不电离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无</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卤素离子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存在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所以向卤代烃中直接加入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溶液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得不到卤化银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AgCl</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AgBr</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AgI</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的沉淀。检验卤代烃的卤素原子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一般是先将其转化成卤素离子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再进行检验。</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卤素原子转化成卤素离子通常采用水解反应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部分也可采用消去反应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有些卤代烃不能发生消去反应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en-US"/>
          </a:p>
        </p:txBody>
      </p:sp>
      <p:pic>
        <p:nvPicPr>
          <p:cNvPr id="4" name="顿有所悟.eps" descr="id:2147493031;FounderCES"/>
          <p:cNvPicPr/>
          <p:nvPr/>
        </p:nvPicPr>
        <p:blipFill>
          <a:blip r:embed="rId1"/>
          <a:stretch>
            <a:fillRect/>
          </a:stretch>
        </p:blipFill>
        <p:spPr>
          <a:xfrm>
            <a:off x="478582" y="863630"/>
            <a:ext cx="1848485" cy="40513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761695" y="658339"/>
            <a:ext cx="6357847" cy="674227"/>
          </a:xfrm>
          <a:prstGeom prst="rect">
            <a:avLst/>
          </a:prstGeom>
        </p:spPr>
      </p:pic>
      <p:pic>
        <p:nvPicPr>
          <p:cNvPr id="4" name="知识点1.eps" descr="id:2147491449;FounderCES"/>
          <p:cNvPicPr/>
          <p:nvPr/>
        </p:nvPicPr>
        <p:blipFill>
          <a:blip r:embed="rId2"/>
          <a:stretch>
            <a:fillRect/>
          </a:stretch>
        </p:blipFill>
        <p:spPr>
          <a:xfrm>
            <a:off x="352182" y="1484784"/>
            <a:ext cx="1346200" cy="372110"/>
          </a:xfrm>
          <a:prstGeom prst="rect">
            <a:avLst/>
          </a:prstGeom>
        </p:spPr>
      </p:pic>
      <p:sp>
        <p:nvSpPr>
          <p:cNvPr id="5" name="内容占位符 4"/>
          <p:cNvSpPr>
            <a:spLocks noGrp="1"/>
          </p:cNvSpPr>
          <p:nvPr>
            <p:ph idx="1"/>
          </p:nvPr>
        </p:nvSpPr>
        <p:spPr>
          <a:xfrm>
            <a:off x="360854" y="1340768"/>
            <a:ext cx="11485848" cy="2795958"/>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卤</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代烃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定义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烃分子中的氢原子被卤素原子取代后生成的化合物称为卤代烃。官能团是碳卤键，可表示为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2" name="图片 1"/>
          <p:cNvPicPr>
            <a:picLocks noChangeAspect="1"/>
          </p:cNvPicPr>
          <p:nvPr/>
        </p:nvPicPr>
        <p:blipFill>
          <a:blip r:embed="rId3"/>
          <a:stretch>
            <a:fillRect/>
          </a:stretch>
        </p:blipFill>
        <p:spPr>
          <a:xfrm>
            <a:off x="6167214" y="2996952"/>
            <a:ext cx="3960440" cy="3531767"/>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1654060" y="1379240"/>
            <a:ext cx="8028983" cy="3705686"/>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物理性质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nvGraphicFramePr>
        <p:xfrm>
          <a:off x="361094" y="1340768"/>
          <a:ext cx="11485608" cy="4937760"/>
        </p:xfrm>
        <a:graphic>
          <a:graphicData uri="http://schemas.openxmlformats.org/drawingml/2006/table">
            <a:tbl>
              <a:tblPr firstRow="1" firstCol="1" bandRow="1"/>
              <a:tblGrid>
                <a:gridCol w="1233646"/>
                <a:gridCol w="10251962"/>
              </a:tblGrid>
              <a:tr h="50288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性质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特点和变化规律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005769">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状态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氯甲烷、氯乙烷、氯乙烯等少数为气体</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其余为液体或固体</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005769">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沸点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比同碳原子数的烷烃沸点高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互为同系物的卤代烃</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沸点随分子内碳原子数的增加而增大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005769">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溶解性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难溶于水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可溶于大多数有机溶剂</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005769">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密度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脂肪烃的一氟代物和一氯代物密度比水小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其余比水大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130246"/>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卤</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代烃比同碳原子数的烷烃沸点高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因为卤代烃比同碳原子数的烷烃相对分子质量大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分子间作用力较大</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温馨提示.eps" descr="id:2147491463;FounderCES"/>
          <p:cNvPicPr/>
          <p:nvPr/>
        </p:nvPicPr>
        <p:blipFill>
          <a:blip r:embed="rId1"/>
          <a:stretch>
            <a:fillRect/>
          </a:stretch>
        </p:blipFill>
        <p:spPr>
          <a:xfrm>
            <a:off x="478582" y="899422"/>
            <a:ext cx="1730375" cy="339725"/>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746120"/>
            <a:ext cx="11485848" cy="5136021"/>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卤代烃的系统命名</a:t>
            </a:r>
            <a:r>
              <a:rPr lang="en-US" altLang="zh-CN" b="1">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类似于烃的命名</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方法</a:t>
            </a:r>
            <a:endPar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命名为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－氯丁烷，</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250000"/>
              </a:lnSpc>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命名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－二溴乙烷</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250000"/>
              </a:lnSpc>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250000"/>
              </a:lnSpc>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命名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－溴－</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－丁烯。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nSpc>
                <a:spcPct val="250000"/>
              </a:lnSpc>
            </a:pPr>
            <a:endParaRPr lang="zh-CN" altLang="en-US"/>
          </a:p>
        </p:txBody>
      </p:sp>
      <p:pic>
        <p:nvPicPr>
          <p:cNvPr id="2" name="图片 1"/>
          <p:cNvPicPr>
            <a:picLocks noChangeAspect="1"/>
          </p:cNvPicPr>
          <p:nvPr/>
        </p:nvPicPr>
        <p:blipFill>
          <a:blip r:embed="rId1"/>
          <a:stretch>
            <a:fillRect/>
          </a:stretch>
        </p:blipFill>
        <p:spPr>
          <a:xfrm>
            <a:off x="353804" y="1499298"/>
            <a:ext cx="2442595" cy="993598"/>
          </a:xfrm>
          <a:prstGeom prst="rect">
            <a:avLst/>
          </a:prstGeom>
        </p:spPr>
      </p:pic>
      <p:pic>
        <p:nvPicPr>
          <p:cNvPr id="3" name="图片 2"/>
          <p:cNvPicPr>
            <a:picLocks noChangeAspect="1"/>
          </p:cNvPicPr>
          <p:nvPr/>
        </p:nvPicPr>
        <p:blipFill>
          <a:blip r:embed="rId2"/>
          <a:stretch>
            <a:fillRect/>
          </a:stretch>
        </p:blipFill>
        <p:spPr>
          <a:xfrm>
            <a:off x="406574" y="2520441"/>
            <a:ext cx="1786112" cy="1023169"/>
          </a:xfrm>
          <a:prstGeom prst="rect">
            <a:avLst/>
          </a:prstGeom>
        </p:spPr>
      </p:pic>
      <p:pic>
        <p:nvPicPr>
          <p:cNvPr id="4" name="图片 3"/>
          <p:cNvPicPr>
            <a:picLocks noChangeAspect="1"/>
          </p:cNvPicPr>
          <p:nvPr/>
        </p:nvPicPr>
        <p:blipFill>
          <a:blip r:embed="rId3"/>
          <a:stretch>
            <a:fillRect/>
          </a:stretch>
        </p:blipFill>
        <p:spPr>
          <a:xfrm>
            <a:off x="290882" y="3584614"/>
            <a:ext cx="3500068" cy="1828104"/>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130246"/>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卤</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代烃的命名与烃的命名相似</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遵循选主链</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定编号</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写名称的原则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另外还要注意卤素原子一般视作取代基。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温馨提示.eps" descr="id:2147491463;FounderCES"/>
          <p:cNvPicPr/>
          <p:nvPr/>
        </p:nvPicPr>
        <p:blipFill>
          <a:blip r:embed="rId1"/>
          <a:stretch>
            <a:fillRect/>
          </a:stretch>
        </p:blipFill>
        <p:spPr>
          <a:xfrm>
            <a:off x="478582" y="899422"/>
            <a:ext cx="1730375" cy="339725"/>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知识点2.eps" descr="id:2147491470;FounderCES"/>
          <p:cNvPicPr/>
          <p:nvPr/>
        </p:nvPicPr>
        <p:blipFill>
          <a:blip r:embed="rId1"/>
          <a:stretch>
            <a:fillRect/>
          </a:stretch>
        </p:blipFill>
        <p:spPr>
          <a:xfrm>
            <a:off x="406574" y="908720"/>
            <a:ext cx="1560195" cy="414655"/>
          </a:xfrm>
          <a:prstGeom prst="rect">
            <a:avLst/>
          </a:prstGeom>
        </p:spPr>
      </p:pic>
      <p:sp>
        <p:nvSpPr>
          <p:cNvPr id="6" name="内容占位符 5"/>
          <p:cNvSpPr>
            <a:spLocks noGrp="1"/>
          </p:cNvSpPr>
          <p:nvPr>
            <p:ph idx="1"/>
          </p:nvPr>
        </p:nvSpPr>
        <p:spPr>
          <a:xfrm>
            <a:off x="360854" y="764704"/>
            <a:ext cx="11485848" cy="2792239"/>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溴</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乙烷的结构与性质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溴乙烷的物理性质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纯净的溴乙烷是无色液体，沸点是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38</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密度比水的大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，难溶于水，可溶于多种有机溶剂（</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如乙醇、苯、汽油等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溴乙烷的分</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子结构</a:t>
            </a:r>
            <a:endParaRPr lang="zh-CN" altLang="en-US"/>
          </a:p>
        </p:txBody>
      </p:sp>
      <p:pic>
        <p:nvPicPr>
          <p:cNvPr id="5" name="24d186.jpg" descr="id:2147492896;FounderCES"/>
          <p:cNvPicPr/>
          <p:nvPr/>
        </p:nvPicPr>
        <p:blipFill>
          <a:blip r:embed="rId2"/>
          <a:stretch>
            <a:fillRect/>
          </a:stretch>
        </p:blipFill>
        <p:spPr>
          <a:xfrm>
            <a:off x="2854846" y="3789040"/>
            <a:ext cx="5224780" cy="2371725"/>
          </a:xfrm>
          <a:prstGeom prst="rect">
            <a:avLst/>
          </a:prstGeom>
        </p:spPr>
      </p:pic>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2738</Words>
  <Application>WPS 演示</Application>
  <PresentationFormat>自定义</PresentationFormat>
  <Paragraphs>182</Paragraphs>
  <Slides>25</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25</vt:i4>
      </vt:variant>
    </vt:vector>
  </HeadingPairs>
  <TitlesOfParts>
    <vt:vector size="37" baseType="lpstr">
      <vt:lpstr>Arial</vt:lpstr>
      <vt:lpstr>宋体</vt:lpstr>
      <vt:lpstr>Wingdings</vt:lpstr>
      <vt:lpstr>Times New Roman</vt:lpstr>
      <vt:lpstr>楷体</vt:lpstr>
      <vt:lpstr>微软雅黑</vt:lpstr>
      <vt:lpstr>黑体</vt:lpstr>
      <vt:lpstr>仿宋</vt:lpstr>
      <vt:lpstr>Cambria Math</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zyy</cp:lastModifiedBy>
  <cp:revision>599</cp:revision>
  <dcterms:created xsi:type="dcterms:W3CDTF">2020-11-06T05:24:00Z</dcterms:created>
  <dcterms:modified xsi:type="dcterms:W3CDTF">2025-11-10T06:05:37Z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2052-12.1.0.23125</vt:lpwstr>
  </property>
  <property fmtid="{D5CDD505-2E9C-101B-9397-08002B2CF9AE}" pid="3" name="ICV">
    <vt:lpwstr>E753E860988649BDBE699F7A119B8724_11</vt:lpwstr>
  </property>
</Properties>
</file>